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30" r:id="rId3"/>
    <p:sldId id="260" r:id="rId4"/>
    <p:sldId id="261" r:id="rId5"/>
    <p:sldId id="315" r:id="rId6"/>
    <p:sldId id="313" r:id="rId7"/>
    <p:sldId id="325" r:id="rId8"/>
    <p:sldId id="266" r:id="rId9"/>
    <p:sldId id="26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7" r:id="rId19"/>
    <p:sldId id="328" r:id="rId20"/>
    <p:sldId id="324" r:id="rId21"/>
    <p:sldId id="291" r:id="rId22"/>
    <p:sldId id="329" r:id="rId23"/>
    <p:sldId id="331" r:id="rId24"/>
  </p:sldIdLst>
  <p:sldSz cx="9144000" cy="5143500" type="screen16x9"/>
  <p:notesSz cx="6858000" cy="9144000"/>
  <p:embeddedFontLst>
    <p:embeddedFont>
      <p:font typeface="Albert Sans" panose="020B0604020202020204" charset="0"/>
      <p:regular r:id="rId27"/>
      <p:bold r:id="rId28"/>
      <p:italic r:id="rId29"/>
      <p:boldItalic r:id="rId30"/>
    </p:embeddedFont>
    <p:embeddedFont>
      <p:font typeface="Alexandria Medium" panose="020B0604020202020204" charset="-78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BC78F-8A04-40D0-8C65-70BB9CC27262}" v="157" dt="2025-03-16T17:47:11.865"/>
  </p1510:revLst>
</p1510:revInfo>
</file>

<file path=ppt/tableStyles.xml><?xml version="1.0" encoding="utf-8"?>
<a:tblStyleLst xmlns:a="http://schemas.openxmlformats.org/drawingml/2006/main" def="{AD19D621-7736-43C9-AB70-3504C16376A8}">
  <a:tblStyle styleId="{AD19D621-7736-43C9-AB70-3504C1637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2382D5-1D9A-43E9-9703-C67563AF4C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04" autoAdjust="0"/>
  </p:normalViewPr>
  <p:slideViewPr>
    <p:cSldViewPr snapToGrid="0">
      <p:cViewPr>
        <p:scale>
          <a:sx n="125" d="100"/>
          <a:sy n="125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E4122FD-66E6-7AC6-8FA0-7D342562A5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114422-2123-F725-09E3-80A1D54A6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FCA8F-AD39-4AF7-960A-A32FB3778ABC}" type="datetimeFigureOut">
              <a:rPr lang="en-GB" smtClean="0"/>
              <a:t>16/03/2025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A3951E-AEBF-6654-C63A-56923FDAB3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1C40C0-824A-DC32-8F82-0791ADC126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18FC7-2F01-42CF-A2D8-FFAA915A09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585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A1CCE21D-1AC4-7E13-A7E2-604FCF1BA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88188F4E-17B3-BFA4-8A49-8C34AA1BC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DE157719-2D5C-AE2F-A766-38109E77A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16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07A61EDE-703E-536A-0BD5-E6F4C75C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56CDB2E8-5317-BA30-1872-B0D1520BF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7F70C117-23DB-40DB-5B4C-537C3D8EB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8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4EFD1B57-ED28-A8A0-EA54-977E8D8C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E1350CF-F2C3-A193-4118-EF3642A8AC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0900B37B-9A25-122F-D32A-4D76D7D32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20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DFC40DE4-2E29-F25B-BB8B-3D669AA1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9B468CD1-6CFE-FB65-5F78-11A4B521DD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1A500F8B-0B84-7462-6126-FD6DD3782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379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D2108C1-D16C-D288-71BD-1A3A079A3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7957D1BF-A8B6-1B2E-C17C-F2221D188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CD1F363A-4BA5-8CE7-9F5A-EEA889B29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073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F31BD0FD-DAE9-9CBD-00C4-3EEFB4AF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D1D6BDB0-C5F2-8705-3F55-DDF800E17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42282549-2203-7118-B1DD-1A1F98500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48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B12F1292-1B55-C7D5-75D3-CCDF9549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F4E536A-8DC3-BED9-4DD4-371593C9F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1B07438F-2099-C31B-2773-7BC92AA3D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64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FF39903C-4190-662A-2EA0-50073A7F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C59AB622-C46E-8AE8-5078-F97668985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A57DABAC-48C9-BB4A-44D2-9F2F7D8F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31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3902C258-8CD3-491D-5A15-9275884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71640CA3-0BA9-C22C-9F53-7DDEC2FC8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AD134EE2-2139-1EC2-3AA8-C3A4B26FA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489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17536FC-7473-035A-AE53-63438C25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>
            <a:extLst>
              <a:ext uri="{FF2B5EF4-FFF2-40B4-BE49-F238E27FC236}">
                <a16:creationId xmlns:a16="http://schemas.microsoft.com/office/drawing/2014/main" id="{DA1738E8-DBC0-7555-6728-9C4B66ECA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>
            <a:extLst>
              <a:ext uri="{FF2B5EF4-FFF2-40B4-BE49-F238E27FC236}">
                <a16:creationId xmlns:a16="http://schemas.microsoft.com/office/drawing/2014/main" id="{1F7E2395-36DF-D630-08EB-8785DD0FB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55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29C575F4-3B98-0552-0E03-BD13798EC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>
            <a:extLst>
              <a:ext uri="{FF2B5EF4-FFF2-40B4-BE49-F238E27FC236}">
                <a16:creationId xmlns:a16="http://schemas.microsoft.com/office/drawing/2014/main" id="{548C79E0-5CBA-B6AF-D286-1C53DB8AA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>
            <a:extLst>
              <a:ext uri="{FF2B5EF4-FFF2-40B4-BE49-F238E27FC236}">
                <a16:creationId xmlns:a16="http://schemas.microsoft.com/office/drawing/2014/main" id="{F518AC9C-7F5D-956C-5D1B-4E4F07C32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300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F16BFC4-10D4-831F-F05D-33D2DE3F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A5DEA697-B6E4-813F-5C4D-A6A13AF30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5BD8D5A4-B00A-7893-5F16-0F92FA1AC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4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572bee519d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572bee519d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57DA391-A7F7-577F-80E5-4A2DEAD7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712AD227-ED6B-7B8C-6000-CFD5AE612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46F951DE-9F37-589F-00FC-D0BC99677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36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62DDEBBF-5269-2163-AA6A-29A41D8BE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>
            <a:extLst>
              <a:ext uri="{FF2B5EF4-FFF2-40B4-BE49-F238E27FC236}">
                <a16:creationId xmlns:a16="http://schemas.microsoft.com/office/drawing/2014/main" id="{9E9C723B-81E0-2293-271C-8F59E1611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>
            <a:extLst>
              <a:ext uri="{FF2B5EF4-FFF2-40B4-BE49-F238E27FC236}">
                <a16:creationId xmlns:a16="http://schemas.microsoft.com/office/drawing/2014/main" id="{D1897591-32A7-1CB7-0272-533E38063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2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DA0CBE8-B3E3-E6BC-27AE-53B45FF8C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03B51737-94EA-C47A-EA70-23FC26ED4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CA11E7F2-1DBD-EC6D-3745-57B307991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598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9E2284D-BC25-4C56-C9E8-0C93E96E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2ADC83BE-8D52-5553-3BEA-4D885027CD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D5D03B33-5727-D4C5-DCAB-ADE00F315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50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2900AD1-08F8-2036-8A14-439382F5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C398AF62-A83A-88A7-4833-724EDC7F3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D5A7F011-3C35-3892-3BF9-6A8EBBC87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69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64F5E0-CBA6-E656-A758-14F33C4A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B6FDD3-4E37-C6EE-7D6D-3FCFDD15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83" y="4767263"/>
            <a:ext cx="7821037" cy="274637"/>
          </a:xfrm>
        </p:spPr>
        <p:txBody>
          <a:bodyPr/>
          <a:lstStyle>
            <a:lvl1pPr>
              <a:defRPr sz="9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DFAAAE-B343-1349-FFBD-5323C46F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2620" y="4767263"/>
            <a:ext cx="512729" cy="274637"/>
          </a:xfrm>
        </p:spPr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014CD-F696-8B35-6FD5-0A3E01E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B74A28-8F22-D710-D498-60C516D4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7A611-1D3B-24BB-CB75-500F4C5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AC895E-58DA-B60E-A19A-7B1D21B4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E5D23F-1508-FC67-5737-34FE42B28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23911-0546-89A3-7AB6-44F6E23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9DF758-94D0-2DEB-5D3A-190ED564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AF7C79-E4D5-B46B-1D68-86D99886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941BBD-05CC-BE66-060B-D07457C4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49CAFC-958F-5F2D-C0B3-6AE109DC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A5D1A7-81CB-97DE-5427-02A099E0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60E9F0-9CB2-E0BD-A135-D39712D1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7CFFD1-8CBD-AD66-BAE3-E88E651B4E7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DE1AF8-2F6A-5639-4187-752EC28B8C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FEF237-DF0D-11D6-8ECE-20C0A538F0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EBFA9B8-4B3D-5E6B-E80D-FC0D1031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AB5EDF-7DF6-1512-7385-EDFC1D2E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AD424-6CC8-E844-7307-B93720F7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44FEE2-83DD-FA66-3C9B-809E2331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E1644C-661F-2D26-A1BD-FAADB6BA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59679-6096-B962-6154-8FC48D25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DDC847-2EF0-33D5-A70B-C0D1287F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D479AF-8015-11DA-65ED-BE366DC0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D0971E-15A0-D5D6-3222-D6DA3EFC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984769-7382-24D9-1917-A671AD70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925A60-A967-CF9A-F9DE-9ABC8B48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D6D3DA-70F4-DABD-72B2-D2F72C0B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0386A2-C7C6-9917-3C34-6149013D8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15590" y="4767263"/>
            <a:ext cx="49975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102AF-654F-4443-B83C-60FA12E3103F}" type="slidenum">
              <a:rPr lang="en-GB" smtClean="0"/>
              <a:t>‹N°›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3417EC-2F0E-A69E-3015-A3DA22CFA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583" y="4608400"/>
            <a:ext cx="7834007" cy="4888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66" r:id="rId7"/>
    <p:sldLayoutId id="2147483673" r:id="rId8"/>
    <p:sldLayoutId id="2147483676" r:id="rId9"/>
    <p:sldLayoutId id="214748367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24.png"/><Relationship Id="rId5" Type="http://schemas.microsoft.com/office/2007/relationships/media" Target="../media/media6.mp4"/><Relationship Id="rId10" Type="http://schemas.openxmlformats.org/officeDocument/2006/relationships/image" Target="../media/image23.png"/><Relationship Id="rId4" Type="http://schemas.openxmlformats.org/officeDocument/2006/relationships/video" Target="../media/media5.mp4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../media/media8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27.png"/><Relationship Id="rId5" Type="http://schemas.microsoft.com/office/2007/relationships/media" Target="../media/media9.mp4"/><Relationship Id="rId10" Type="http://schemas.openxmlformats.org/officeDocument/2006/relationships/image" Target="../media/image26.png"/><Relationship Id="rId4" Type="http://schemas.openxmlformats.org/officeDocument/2006/relationships/video" Target="../media/media8.mp4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11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30.png"/><Relationship Id="rId5" Type="http://schemas.microsoft.com/office/2007/relationships/media" Target="../media/media12.mp4"/><Relationship Id="rId10" Type="http://schemas.openxmlformats.org/officeDocument/2006/relationships/image" Target="../media/image29.png"/><Relationship Id="rId4" Type="http://schemas.openxmlformats.org/officeDocument/2006/relationships/video" Target="../media/media11.mp4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443346" y="2318168"/>
            <a:ext cx="8257308" cy="743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noProof="0" dirty="0"/>
              <a:t>Conditional Generation of Bass Guitar Tablature for</a:t>
            </a:r>
            <a:br>
              <a:rPr lang="en-GB" sz="2400" noProof="0" dirty="0"/>
            </a:br>
            <a:r>
              <a:rPr lang="en-GB" sz="2400" noProof="0" dirty="0"/>
              <a:t>Guitar Accompaniment in Western Popular Music</a:t>
            </a: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3352209" y="1313216"/>
            <a:ext cx="2439582" cy="813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noProof="0" dirty="0"/>
              <a:t>Data Science Master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Research project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noProof="0" dirty="0"/>
              <a:t>Olivier </a:t>
            </a:r>
            <a:r>
              <a:rPr lang="en-GB" sz="1800" cap="small" noProof="0" dirty="0"/>
              <a:t>Anoufa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EB30158-42A0-B305-B908-6301D6C3ED92}"/>
              </a:ext>
            </a:extLst>
          </p:cNvPr>
          <p:cNvGrpSpPr/>
          <p:nvPr/>
        </p:nvGrpSpPr>
        <p:grpSpPr>
          <a:xfrm>
            <a:off x="696480" y="150780"/>
            <a:ext cx="7751041" cy="897286"/>
            <a:chOff x="684709" y="213123"/>
            <a:chExt cx="7751041" cy="897286"/>
          </a:xfrm>
        </p:grpSpPr>
        <p:pic>
          <p:nvPicPr>
            <p:cNvPr id="3" name="Image 2" descr="Une image contenant texte, Police, Graphique, logo&#10;&#10;Le contenu généré par l’IA peut être incorrect.">
              <a:extLst>
                <a:ext uri="{FF2B5EF4-FFF2-40B4-BE49-F238E27FC236}">
                  <a16:creationId xmlns:a16="http://schemas.microsoft.com/office/drawing/2014/main" id="{F5A3A105-1B94-5A5A-6CA4-1216CF74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709" y="272506"/>
              <a:ext cx="2329729" cy="778520"/>
            </a:xfrm>
            <a:prstGeom prst="rect">
              <a:avLst/>
            </a:prstGeom>
          </p:spPr>
        </p:pic>
        <p:pic>
          <p:nvPicPr>
            <p:cNvPr id="5" name="Image 4" descr="Une image contenant Graphique, graphisme, capture d’écran, conception&#10;&#10;Le contenu généré par l’IA peut être incorrect.">
              <a:extLst>
                <a:ext uri="{FF2B5EF4-FFF2-40B4-BE49-F238E27FC236}">
                  <a16:creationId xmlns:a16="http://schemas.microsoft.com/office/drawing/2014/main" id="{4FEAAA4A-5A16-C103-D40B-3AEDCF88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853" y="213123"/>
              <a:ext cx="1503049" cy="897286"/>
            </a:xfrm>
            <a:prstGeom prst="rect">
              <a:avLst/>
            </a:prstGeom>
          </p:spPr>
        </p:pic>
        <p:pic>
          <p:nvPicPr>
            <p:cNvPr id="7" name="Image 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C14D241-A3A6-627A-C8DD-62BD76C32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2317" y="279736"/>
              <a:ext cx="2853433" cy="764060"/>
            </a:xfrm>
            <a:prstGeom prst="rect">
              <a:avLst/>
            </a:prstGeom>
          </p:spPr>
        </p:pic>
      </p:grpSp>
      <p:sp>
        <p:nvSpPr>
          <p:cNvPr id="10" name="Google Shape;191;p35">
            <a:extLst>
              <a:ext uri="{FF2B5EF4-FFF2-40B4-BE49-F238E27FC236}">
                <a16:creationId xmlns:a16="http://schemas.microsoft.com/office/drawing/2014/main" id="{51E1351D-7CD5-A206-6629-2A7E9DD9F2D7}"/>
              </a:ext>
            </a:extLst>
          </p:cNvPr>
          <p:cNvSpPr txBox="1">
            <a:spLocks/>
          </p:cNvSpPr>
          <p:nvPr/>
        </p:nvSpPr>
        <p:spPr>
          <a:xfrm>
            <a:off x="961644" y="3887737"/>
            <a:ext cx="1773382" cy="74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GB" i="1" dirty="0"/>
              <a:t>Supervisors:</a:t>
            </a:r>
            <a:endParaRPr lang="en-GB" dirty="0"/>
          </a:p>
          <a:p>
            <a:pPr marL="0" indent="0" algn="l"/>
            <a:r>
              <a:rPr lang="en-GB" dirty="0"/>
              <a:t>Alexandre </a:t>
            </a:r>
            <a:r>
              <a:rPr lang="en-GB" cap="small" dirty="0"/>
              <a:t>D’Hooge</a:t>
            </a:r>
          </a:p>
          <a:p>
            <a:pPr marL="0" indent="0" algn="l"/>
            <a:r>
              <a:rPr lang="en-GB" dirty="0"/>
              <a:t>Ken </a:t>
            </a:r>
            <a:r>
              <a:rPr lang="en-GB" cap="small" dirty="0"/>
              <a:t>Déguernel</a:t>
            </a:r>
          </a:p>
        </p:txBody>
      </p:sp>
      <p:pic>
        <p:nvPicPr>
          <p:cNvPr id="12" name="Image 11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F8CF8AED-4E10-F748-CC22-134FA3AD5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962" y="3675851"/>
            <a:ext cx="3418149" cy="1166808"/>
          </a:xfrm>
          <a:prstGeom prst="rect">
            <a:avLst/>
          </a:prstGeom>
        </p:spPr>
      </p:pic>
      <p:pic>
        <p:nvPicPr>
          <p:cNvPr id="14" name="Image 13" descr="Une image contenant Police, Graphique, logo, cercle&#10;&#10;Le contenu généré par l’IA peut être incorrect.">
            <a:extLst>
              <a:ext uri="{FF2B5EF4-FFF2-40B4-BE49-F238E27FC236}">
                <a16:creationId xmlns:a16="http://schemas.microsoft.com/office/drawing/2014/main" id="{AF996634-120F-3501-0C83-F721A89D9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047" y="3682668"/>
            <a:ext cx="1153174" cy="1153174"/>
          </a:xfrm>
          <a:prstGeom prst="rect">
            <a:avLst/>
          </a:prstGeom>
        </p:spPr>
      </p:pic>
      <p:sp>
        <p:nvSpPr>
          <p:cNvPr id="15" name="Google Shape;191;p35">
            <a:extLst>
              <a:ext uri="{FF2B5EF4-FFF2-40B4-BE49-F238E27FC236}">
                <a16:creationId xmlns:a16="http://schemas.microsoft.com/office/drawing/2014/main" id="{377115B0-4052-7C7E-B5EC-BDD3245D3A05}"/>
              </a:ext>
            </a:extLst>
          </p:cNvPr>
          <p:cNvSpPr txBox="1">
            <a:spLocks/>
          </p:cNvSpPr>
          <p:nvPr/>
        </p:nvSpPr>
        <p:spPr>
          <a:xfrm>
            <a:off x="3352209" y="3134330"/>
            <a:ext cx="2439582" cy="36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/>
            <a:r>
              <a:rPr lang="en-GB" dirty="0"/>
              <a:t>March 2025</a:t>
            </a:r>
            <a:endParaRPr lang="en-GB" cap="smal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302BFB8D-EDA0-9BEC-A7D0-31BF87A6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2E4D0542-F186-75E7-6360-432E2BCCF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Rhythm guitar identification</a:t>
            </a:r>
            <a:endParaRPr sz="2800" dirty="0"/>
          </a:p>
        </p:txBody>
      </p:sp>
      <p:sp>
        <p:nvSpPr>
          <p:cNvPr id="243" name="Google Shape;243;p40">
            <a:extLst>
              <a:ext uri="{FF2B5EF4-FFF2-40B4-BE49-F238E27FC236}">
                <a16:creationId xmlns:a16="http://schemas.microsoft.com/office/drawing/2014/main" id="{B32B7A23-8B1B-E388-040E-2101CAD998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8550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Algorithm by Régnier et al. </a:t>
            </a:r>
          </a:p>
        </p:txBody>
      </p:sp>
      <p:pic>
        <p:nvPicPr>
          <p:cNvPr id="4" name="Image 3" descr="Une image contenant text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C4D9CEB1-A1C8-01BD-4369-653B8ABB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2" y="1332063"/>
            <a:ext cx="7888637" cy="2912887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D8F899-EBE3-554B-0858-AA4A0CFC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fr-FR" b="0" i="0" dirty="0">
                <a:effectLst/>
                <a:latin typeface="Arial" panose="020B0604020202020204" pitchFamily="34" charset="0"/>
              </a:rPr>
              <a:t>David Régnier, Nicolas Martin, and Louis Bigo. “Identification of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rhythm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guitar</a:t>
            </a:r>
            <a:r>
              <a:rPr lang="fr-FR" b="0" i="0" dirty="0">
                <a:effectLst/>
                <a:latin typeface="Arial" panose="020B0604020202020204" pitchFamily="34" charset="0"/>
              </a:rPr>
              <a:t> sections in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symbolic</a:t>
            </a:r>
            <a:r>
              <a:rPr lang="fr-FR" dirty="0">
                <a:latin typeface="Arial" panose="020B0604020202020204" pitchFamily="34" charset="0"/>
              </a:rPr>
              <a:t> </a:t>
            </a:r>
            <a:r>
              <a:rPr lang="fr-FR" b="0" i="0" dirty="0">
                <a:effectLst/>
                <a:latin typeface="Arial" panose="020B0604020202020204" pitchFamily="34" charset="0"/>
              </a:rPr>
              <a:t>tablatures”. In: International Society for Music Information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Retrieval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 (ISMIR). 2021.</a:t>
            </a:r>
            <a:endParaRPr lang="en-GB" baseline="30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0B0BD0-0664-0E0D-98E3-4BEF30AB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10</a:t>
            </a:fld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8C5938-41CE-B711-DC3C-C9C1B2D6D4C5}"/>
              </a:ext>
            </a:extLst>
          </p:cNvPr>
          <p:cNvSpPr txBox="1"/>
          <p:nvPr/>
        </p:nvSpPr>
        <p:spPr>
          <a:xfrm>
            <a:off x="714837" y="4295870"/>
            <a:ext cx="771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Figure 8: </a:t>
            </a:r>
            <a:r>
              <a:rPr lang="en-US" sz="1100" dirty="0"/>
              <a:t>Example of rhythm guitar selection after applying the method of Régnier et al.</a:t>
            </a:r>
            <a:r>
              <a:rPr lang="en-US" sz="1100" baseline="30000" dirty="0"/>
              <a:t>1</a:t>
            </a:r>
            <a:endParaRPr lang="en-GB" sz="1100" baseline="30000" dirty="0"/>
          </a:p>
        </p:txBody>
      </p:sp>
    </p:spTree>
    <p:extLst>
      <p:ext uri="{BB962C8B-B14F-4D97-AF65-F5344CB8AC3E}">
        <p14:creationId xmlns:p14="http://schemas.microsoft.com/office/powerpoint/2010/main" val="300616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EDC594D8-0AB5-3296-DBC2-9EA3434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3;p40">
            <a:extLst>
              <a:ext uri="{FF2B5EF4-FFF2-40B4-BE49-F238E27FC236}">
                <a16:creationId xmlns:a16="http://schemas.microsoft.com/office/drawing/2014/main" id="{E4B1C0A7-5C53-A0D7-3046-94963D2DE3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780" y="798163"/>
            <a:ext cx="7788569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Conversion to sequences of indices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Sequences padded to 793 tokens for the rhythm guitar and 773 tokens for the bass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  <p:sp>
        <p:nvSpPr>
          <p:cNvPr id="8" name="Google Shape;242;p40">
            <a:extLst>
              <a:ext uri="{FF2B5EF4-FFF2-40B4-BE49-F238E27FC236}">
                <a16:creationId xmlns:a16="http://schemas.microsoft.com/office/drawing/2014/main" id="{64AC9A6D-74DD-3C4F-8BCB-430719EF7F7D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exandria Medium"/>
              <a:buNone/>
              <a:defRPr sz="36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-US" sz="2800" dirty="0"/>
              <a:t>Fitting the data to the model’s input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49E55E-6F26-0C59-6868-F3524E3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4DCB8C-C2B0-12EB-6343-0BF4C4EA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11</a:t>
            </a:fld>
            <a:endParaRPr lang="en-GB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576D063-CE94-04EA-1F0C-DA823CD5504D}"/>
              </a:ext>
            </a:extLst>
          </p:cNvPr>
          <p:cNvGrpSpPr/>
          <p:nvPr/>
        </p:nvGrpSpPr>
        <p:grpSpPr>
          <a:xfrm>
            <a:off x="1503334" y="1606981"/>
            <a:ext cx="5508343" cy="3297600"/>
            <a:chOff x="1503334" y="1606981"/>
            <a:chExt cx="5508343" cy="3297600"/>
          </a:xfrm>
        </p:grpSpPr>
        <p:pic>
          <p:nvPicPr>
            <p:cNvPr id="2" name="Image 1" descr="Une image contenant texte, capture d’écran, Police&#10;&#10;Le contenu généré par l’IA peut être incorrect.">
              <a:extLst>
                <a:ext uri="{FF2B5EF4-FFF2-40B4-BE49-F238E27FC236}">
                  <a16:creationId xmlns:a16="http://schemas.microsoft.com/office/drawing/2014/main" id="{A9690897-ABBD-F8AC-490E-5A016D983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3710" y="1606981"/>
              <a:ext cx="5437967" cy="32976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257A34A-61A1-B6AF-E702-4F890B982431}"/>
                </a:ext>
              </a:extLst>
            </p:cNvPr>
            <p:cNvSpPr txBox="1"/>
            <p:nvPr/>
          </p:nvSpPr>
          <p:spPr>
            <a:xfrm>
              <a:off x="1503334" y="4241906"/>
              <a:ext cx="39055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X: </a:t>
              </a:r>
              <a:r>
                <a:rPr lang="en-US" sz="1100" dirty="0"/>
                <a:t>Conversion from a text token sequence to indices</a:t>
              </a:r>
              <a:endParaRPr lang="en-GB" sz="11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881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5BB8BCDA-A99A-CCB3-40BB-446CE514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2A37494-4BB0-1D28-BA68-9D64540CB8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Generative models</a:t>
            </a:r>
            <a:endParaRPr sz="6000"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B78BCA4E-291C-ABA0-58E1-868BEBDA1A9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647C3830-F766-6DBE-365F-710763DCFB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CE7334-519B-21ED-EEF7-7DF78BAA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9A42DD-4CEF-6676-93FC-1C874CEC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9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69DE05A9-2602-F294-88FF-B677B3A72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2;p40">
            <a:extLst>
              <a:ext uri="{FF2B5EF4-FFF2-40B4-BE49-F238E27FC236}">
                <a16:creationId xmlns:a16="http://schemas.microsoft.com/office/drawing/2014/main" id="{BF934427-9550-156B-0049-FC0500E2A719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sz="2800" dirty="0"/>
              <a:t>Baseline model</a:t>
            </a:r>
            <a:endParaRPr lang="en-US" sz="2800" dirty="0"/>
          </a:p>
        </p:txBody>
      </p:sp>
      <p:sp>
        <p:nvSpPr>
          <p:cNvPr id="24" name="Google Shape;243;p40">
            <a:extLst>
              <a:ext uri="{FF2B5EF4-FFF2-40B4-BE49-F238E27FC236}">
                <a16:creationId xmlns:a16="http://schemas.microsoft.com/office/drawing/2014/main" id="{786D56B8-FDA9-A9B2-6320-54C14B27147B}"/>
              </a:ext>
            </a:extLst>
          </p:cNvPr>
          <p:cNvSpPr txBox="1">
            <a:spLocks/>
          </p:cNvSpPr>
          <p:nvPr/>
        </p:nvSpPr>
        <p:spPr>
          <a:xfrm>
            <a:off x="719999" y="798163"/>
            <a:ext cx="7370116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DadaGP checkpoint</a:t>
            </a:r>
            <a:r>
              <a:rPr lang="en-US" sz="1400" baseline="30000" dirty="0"/>
              <a:t>1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Repetitive patterns, emergence of other instruments, lack of adaptability (free generation)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Conditional generation based on a prompt only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7D663E-A182-571F-5620-6B9462AD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fr-FR" b="0" i="0" dirty="0">
                <a:effectLst/>
                <a:latin typeface="Arial" panose="020B0604020202020204" pitchFamily="34" charset="0"/>
              </a:rPr>
              <a:t>Pedro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Sarmento</a:t>
            </a:r>
            <a:r>
              <a:rPr lang="fr-FR" b="0" i="0" dirty="0">
                <a:effectLst/>
                <a:latin typeface="Arial" panose="020B0604020202020204" pitchFamily="34" charset="0"/>
              </a:rPr>
              <a:t>, Adarsh Kumar, CJ Carr, Zack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Zukowski</a:t>
            </a:r>
            <a:r>
              <a:rPr lang="fr-FR" b="0" i="0" dirty="0">
                <a:effectLst/>
                <a:latin typeface="Arial" panose="020B0604020202020204" pitchFamily="34" charset="0"/>
              </a:rPr>
              <a:t>, Mathieu Barthet, and Yi-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Hsuan</a:t>
            </a:r>
            <a:r>
              <a:rPr lang="fr-FR" b="0" i="0" dirty="0">
                <a:effectLst/>
                <a:latin typeface="Arial" panose="020B0604020202020204" pitchFamily="34" charset="0"/>
              </a:rPr>
              <a:t> Yang. “DadaGP: a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Dataset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Tokenized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GuitarPro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Songs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Sequence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Models</a:t>
            </a:r>
            <a:r>
              <a:rPr lang="fr-FR" b="0" i="0" dirty="0">
                <a:effectLst/>
                <a:latin typeface="Arial" panose="020B0604020202020204" pitchFamily="34" charset="0"/>
              </a:rPr>
              <a:t>”. In: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Proceedings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the 22nd International Society for Music Information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Retrieval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. 2021.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BA6A1-0541-24DD-6C5D-18E7213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13</a:t>
            </a:fld>
            <a:endParaRPr lang="en-GB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09C2036-D5AE-7B2E-7536-6B9CFAC8F366}"/>
              </a:ext>
            </a:extLst>
          </p:cNvPr>
          <p:cNvGrpSpPr/>
          <p:nvPr/>
        </p:nvGrpSpPr>
        <p:grpSpPr>
          <a:xfrm>
            <a:off x="181583" y="1916449"/>
            <a:ext cx="8605536" cy="1888155"/>
            <a:chOff x="181583" y="1916449"/>
            <a:chExt cx="8605536" cy="1888155"/>
          </a:xfrm>
        </p:grpSpPr>
        <p:pic>
          <p:nvPicPr>
            <p:cNvPr id="7" name="baseline">
              <a:hlinkClick r:id="" action="ppaction://media"/>
              <a:extLst>
                <a:ext uri="{FF2B5EF4-FFF2-40B4-BE49-F238E27FC236}">
                  <a16:creationId xmlns:a16="http://schemas.microsoft.com/office/drawing/2014/main" id="{9115D537-2828-489B-36EF-B748149BB2F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651475" y="2212694"/>
              <a:ext cx="6135644" cy="94697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059FCC0-2809-22A7-489C-B94CD2729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583" y="1916449"/>
              <a:ext cx="2300142" cy="1539465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507742D-48F6-4282-F988-CB11E58D6949}"/>
                </a:ext>
              </a:extLst>
            </p:cNvPr>
            <p:cNvSpPr txBox="1"/>
            <p:nvPr/>
          </p:nvSpPr>
          <p:spPr>
            <a:xfrm>
              <a:off x="719999" y="3542994"/>
              <a:ext cx="7714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9: </a:t>
              </a:r>
              <a:r>
                <a:rPr lang="en-US" sz="1100" dirty="0"/>
                <a:t>Example prompt and the corresponding generated bass guitar part</a:t>
              </a:r>
              <a:endParaRPr lang="en-GB" sz="11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88836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4B011E9E-5D0F-80F8-A5C0-A0A2FF8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733F8571-DC9B-82E0-05E0-F81427640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model</a:t>
            </a:r>
            <a:endParaRPr sz="2800" dirty="0"/>
          </a:p>
        </p:txBody>
      </p:sp>
      <p:sp>
        <p:nvSpPr>
          <p:cNvPr id="243" name="Google Shape;243;p40">
            <a:extLst>
              <a:ext uri="{FF2B5EF4-FFF2-40B4-BE49-F238E27FC236}">
                <a16:creationId xmlns:a16="http://schemas.microsoft.com/office/drawing/2014/main" id="{7D042378-4686-36B6-E373-F0562BA893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98550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Adapted from Makris et al.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A0E511-CC21-9F66-99F5-5112AACC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fr-FR" b="0" i="0" dirty="0">
                <a:effectLst/>
                <a:latin typeface="Arial" panose="020B0604020202020204" pitchFamily="34" charset="0"/>
              </a:rPr>
              <a:t>Dimos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Makris</a:t>
            </a:r>
            <a:r>
              <a:rPr lang="fr-FR" b="0" i="0" dirty="0">
                <a:effectLst/>
                <a:latin typeface="Arial" panose="020B0604020202020204" pitchFamily="34" charset="0"/>
              </a:rPr>
              <a:t>, Guo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Zixun</a:t>
            </a:r>
            <a:r>
              <a:rPr lang="fr-FR" b="0" i="0" dirty="0">
                <a:effectLst/>
                <a:latin typeface="Arial" panose="020B0604020202020204" pitchFamily="34" charset="0"/>
              </a:rPr>
              <a:t>,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Maximos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Kaliakatsos-Papakostas</a:t>
            </a:r>
            <a:r>
              <a:rPr lang="fr-FR" b="0" i="0" dirty="0">
                <a:effectLst/>
                <a:latin typeface="Arial" panose="020B0604020202020204" pitchFamily="34" charset="0"/>
              </a:rPr>
              <a:t>, and Dorien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Herremans</a:t>
            </a:r>
            <a:r>
              <a:rPr lang="fr-FR" b="0" i="0" dirty="0">
                <a:effectLst/>
                <a:latin typeface="Arial" panose="020B0604020202020204" pitchFamily="34" charset="0"/>
              </a:rPr>
              <a:t>. “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Conditional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Drums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Generation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fr-FR" b="0" i="0" dirty="0">
                <a:effectLst/>
                <a:latin typeface="Arial" panose="020B0604020202020204" pitchFamily="34" charset="0"/>
              </a:rPr>
              <a:t> Compound Word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Representations</a:t>
            </a:r>
            <a:r>
              <a:rPr lang="fr-FR" b="0" i="0" dirty="0">
                <a:effectLst/>
                <a:latin typeface="Arial" panose="020B0604020202020204" pitchFamily="34" charset="0"/>
              </a:rPr>
              <a:t>”. In: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Artificial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Intelligence in Music, Sound, Art and Design. Cham, 2022.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A8987-1844-9BF4-C351-9593871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14</a:t>
            </a:fld>
            <a:endParaRPr lang="en-GB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02E33F3-A6AA-DB5B-E0E0-19A7EA9F538B}"/>
              </a:ext>
            </a:extLst>
          </p:cNvPr>
          <p:cNvGrpSpPr/>
          <p:nvPr/>
        </p:nvGrpSpPr>
        <p:grpSpPr>
          <a:xfrm>
            <a:off x="617826" y="1172257"/>
            <a:ext cx="7992914" cy="3062049"/>
            <a:chOff x="617826" y="1172257"/>
            <a:chExt cx="7992914" cy="3062049"/>
          </a:xfrm>
        </p:grpSpPr>
        <p:pic>
          <p:nvPicPr>
            <p:cNvPr id="3" name="Image 2" descr="Une image contenant texte, capture d’écran, Police, logo&#10;&#10;Le contenu généré par l’IA peut être incorrect.">
              <a:extLst>
                <a:ext uri="{FF2B5EF4-FFF2-40B4-BE49-F238E27FC236}">
                  <a16:creationId xmlns:a16="http://schemas.microsoft.com/office/drawing/2014/main" id="{BFC398F8-7101-E000-E04C-B964EE0F1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26" y="1172257"/>
              <a:ext cx="7992914" cy="3062049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720CB3-5934-6055-F319-6C2AA21CF2C8}"/>
                </a:ext>
              </a:extLst>
            </p:cNvPr>
            <p:cNvSpPr txBox="1"/>
            <p:nvPr/>
          </p:nvSpPr>
          <p:spPr>
            <a:xfrm>
              <a:off x="860156" y="3894682"/>
              <a:ext cx="45365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10: </a:t>
              </a:r>
              <a:r>
                <a:rPr lang="en-US" sz="1100" dirty="0"/>
                <a:t>Detailed pipeline of the model</a:t>
              </a:r>
              <a:endParaRPr lang="en-GB" sz="11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3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15834C3F-F7DE-B20B-6DAF-7174E4304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3;p40">
            <a:extLst>
              <a:ext uri="{FF2B5EF4-FFF2-40B4-BE49-F238E27FC236}">
                <a16:creationId xmlns:a16="http://schemas.microsoft.com/office/drawing/2014/main" id="{D7F8DE6C-4729-93DC-59A5-947F0CD796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60156"/>
            <a:ext cx="6571954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Training done on GPU on </a:t>
            </a:r>
            <a:r>
              <a:rPr lang="en-US" sz="1400" i="1" dirty="0" err="1"/>
              <a:t>Mésocentre</a:t>
            </a:r>
            <a:r>
              <a:rPr lang="en-US" sz="1400" i="1" dirty="0"/>
              <a:t> de </a:t>
            </a:r>
            <a:r>
              <a:rPr lang="en-US" sz="1400" i="1" dirty="0" err="1"/>
              <a:t>Calcul</a:t>
            </a:r>
            <a:r>
              <a:rPr lang="en-US" sz="1400" i="1" dirty="0"/>
              <a:t> </a:t>
            </a:r>
            <a:r>
              <a:rPr lang="en-US" sz="1400" i="1" dirty="0" err="1"/>
              <a:t>Scientifique</a:t>
            </a:r>
            <a:r>
              <a:rPr lang="en-US" sz="1400" i="1" dirty="0"/>
              <a:t> </a:t>
            </a:r>
            <a:r>
              <a:rPr lang="en-US" sz="1400" i="1" dirty="0" err="1"/>
              <a:t>Intensif</a:t>
            </a:r>
            <a:r>
              <a:rPr lang="en-US" sz="1400" i="1" dirty="0"/>
              <a:t> de </a:t>
            </a:r>
            <a:r>
              <a:rPr lang="en-US" sz="1400" i="1" dirty="0" err="1"/>
              <a:t>l’Université</a:t>
            </a:r>
            <a:r>
              <a:rPr lang="en-US" sz="1400" i="1" dirty="0"/>
              <a:t> de Lille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Model reached 0.97 accuracy and 0.14 categorical cross-entropy loss on the validation set </a:t>
            </a:r>
          </a:p>
        </p:txBody>
      </p:sp>
      <p:sp>
        <p:nvSpPr>
          <p:cNvPr id="14" name="Google Shape;242;p40">
            <a:extLst>
              <a:ext uri="{FF2B5EF4-FFF2-40B4-BE49-F238E27FC236}">
                <a16:creationId xmlns:a16="http://schemas.microsoft.com/office/drawing/2014/main" id="{EA4DDFDD-9EE1-7E58-53BD-BD01413A02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Training</a:t>
            </a:r>
            <a:endParaRPr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82ED86-D143-EA0F-1C75-F777DB9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7F0C0-D873-9B50-3EDF-9BBE1264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15</a:t>
            </a:fld>
            <a:endParaRPr lang="en-GB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1477442-291F-F6FF-7313-0C300CFD51B4}"/>
              </a:ext>
            </a:extLst>
          </p:cNvPr>
          <p:cNvGrpSpPr/>
          <p:nvPr/>
        </p:nvGrpSpPr>
        <p:grpSpPr>
          <a:xfrm>
            <a:off x="422329" y="2102808"/>
            <a:ext cx="8299342" cy="2474596"/>
            <a:chOff x="422329" y="2172549"/>
            <a:chExt cx="8299342" cy="2474596"/>
          </a:xfrm>
        </p:grpSpPr>
        <p:pic>
          <p:nvPicPr>
            <p:cNvPr id="3" name="Image 2" descr="Une image contenant ligne, Tracé, capture d’écran, diagramme&#10;&#10;Le contenu généré par l’IA peut être incorrect.">
              <a:extLst>
                <a:ext uri="{FF2B5EF4-FFF2-40B4-BE49-F238E27FC236}">
                  <a16:creationId xmlns:a16="http://schemas.microsoft.com/office/drawing/2014/main" id="{15C205EC-6C1B-2E6D-4869-1BC7D939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29" y="2172549"/>
              <a:ext cx="8299342" cy="2207343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1184C55-4FF4-12E6-2170-2DD26AC58FBA}"/>
                </a:ext>
              </a:extLst>
            </p:cNvPr>
            <p:cNvSpPr txBox="1"/>
            <p:nvPr/>
          </p:nvSpPr>
          <p:spPr>
            <a:xfrm>
              <a:off x="2303749" y="4385535"/>
              <a:ext cx="45365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11: </a:t>
              </a:r>
              <a:r>
                <a:rPr lang="en-US" sz="1100" dirty="0"/>
                <a:t>Evolution of the accuracy and loss on the validation set</a:t>
              </a:r>
              <a:endParaRPr lang="en-GB" sz="11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97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EC5CAFB7-D171-117D-9C08-33152897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93541458-6A9A-0171-D2B8-214EE3EFC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A60F5D92-B333-986A-573C-ADFF0DDD3B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A97C76-7EFC-BB59-1094-E391FA99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E6FBBC-DFCF-7087-F7EC-A8F58535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29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407B98CE-3BC0-0F37-9C73-4726F98B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2;p40">
            <a:extLst>
              <a:ext uri="{FF2B5EF4-FFF2-40B4-BE49-F238E27FC236}">
                <a16:creationId xmlns:a16="http://schemas.microsoft.com/office/drawing/2014/main" id="{26DBBFD7-FC10-C4FA-10F3-6CB077F97EEB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sz="2800" dirty="0"/>
              <a:t>Generated samples</a:t>
            </a:r>
            <a:endParaRPr lang="en-US" sz="2800" dirty="0"/>
          </a:p>
        </p:txBody>
      </p:sp>
      <p:sp>
        <p:nvSpPr>
          <p:cNvPr id="24" name="Google Shape;243;p40">
            <a:extLst>
              <a:ext uri="{FF2B5EF4-FFF2-40B4-BE49-F238E27FC236}">
                <a16:creationId xmlns:a16="http://schemas.microsoft.com/office/drawing/2014/main" id="{B33BB5BB-BAE8-6425-66EF-8FED881AA83D}"/>
              </a:ext>
            </a:extLst>
          </p:cNvPr>
          <p:cNvSpPr txBox="1">
            <a:spLocks/>
          </p:cNvSpPr>
          <p:nvPr/>
        </p:nvSpPr>
        <p:spPr>
          <a:xfrm>
            <a:off x="325439" y="865165"/>
            <a:ext cx="2781972" cy="360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Example 1: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/>
              <a:t>Ultra Vomit – Ricard </a:t>
            </a:r>
            <a:r>
              <a:rPr lang="en-US" sz="1400" dirty="0" err="1"/>
              <a:t>Peinard</a:t>
            </a:r>
            <a:endParaRPr lang="en-US" sz="1400" dirty="0"/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Genre:</a:t>
            </a:r>
          </a:p>
          <a:p>
            <a:pPr marL="0" indent="0"/>
            <a:r>
              <a:rPr lang="en-US" sz="1400" dirty="0"/>
              <a:t>Metal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Instrumentation:</a:t>
            </a:r>
          </a:p>
          <a:p>
            <a:pPr marL="0" indent="0"/>
            <a:r>
              <a:rPr lang="en-US" sz="1400" dirty="0"/>
              <a:t>Vocals, lead guitar, rhythm guitar, bass and drums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D2C436-871E-DAA3-9B65-F82427B9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E05455-317C-E2EF-5479-F3F7362E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17</a:t>
            </a:fld>
            <a:endParaRPr lang="en-GB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754BDB7-C8BA-D08A-9BF7-9F05CC82B82C}"/>
              </a:ext>
            </a:extLst>
          </p:cNvPr>
          <p:cNvGrpSpPr/>
          <p:nvPr/>
        </p:nvGrpSpPr>
        <p:grpSpPr>
          <a:xfrm>
            <a:off x="3270788" y="957026"/>
            <a:ext cx="5562601" cy="4054926"/>
            <a:chOff x="3270788" y="957026"/>
            <a:chExt cx="5562601" cy="4054926"/>
          </a:xfrm>
        </p:grpSpPr>
        <p:pic>
          <p:nvPicPr>
            <p:cNvPr id="2" name="ultra_vomit_ricard_peinard_rhythm_bass">
              <a:hlinkClick r:id="" action="ppaction://media"/>
              <a:extLst>
                <a:ext uri="{FF2B5EF4-FFF2-40B4-BE49-F238E27FC236}">
                  <a16:creationId xmlns:a16="http://schemas.microsoft.com/office/drawing/2014/main" id="{63926621-3824-754B-107F-5D59B9ACDC3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3270788" y="2981343"/>
              <a:ext cx="5562601" cy="1582830"/>
            </a:xfrm>
            <a:prstGeom prst="rect">
              <a:avLst/>
            </a:prstGeom>
          </p:spPr>
        </p:pic>
        <p:pic>
          <p:nvPicPr>
            <p:cNvPr id="5" name="ultra_vomit_ricard_peinard_rhythm">
              <a:hlinkClick r:id="" action="ppaction://media"/>
              <a:extLst>
                <a:ext uri="{FF2B5EF4-FFF2-40B4-BE49-F238E27FC236}">
                  <a16:creationId xmlns:a16="http://schemas.microsoft.com/office/drawing/2014/main" id="{C2662A89-73CC-5B27-C9E8-F21EE5EE0F2F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3270789" y="957026"/>
              <a:ext cx="5562599" cy="706914"/>
            </a:xfrm>
            <a:prstGeom prst="rect">
              <a:avLst/>
            </a:prstGeom>
          </p:spPr>
        </p:pic>
        <p:pic>
          <p:nvPicPr>
            <p:cNvPr id="7" name="ultra_vomit_ricard_peinard_gen_bass">
              <a:hlinkClick r:id="" action="ppaction://media"/>
              <a:extLst>
                <a:ext uri="{FF2B5EF4-FFF2-40B4-BE49-F238E27FC236}">
                  <a16:creationId xmlns:a16="http://schemas.microsoft.com/office/drawing/2014/main" id="{6F60DF17-D78F-C856-6AC6-79C0242E91EA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270788" y="2029383"/>
              <a:ext cx="5562601" cy="62193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C8E3136-9BF5-39D9-0AF0-627E92536846}"/>
                </a:ext>
              </a:extLst>
            </p:cNvPr>
            <p:cNvSpPr txBox="1"/>
            <p:nvPr/>
          </p:nvSpPr>
          <p:spPr>
            <a:xfrm>
              <a:off x="3783837" y="4581065"/>
              <a:ext cx="45365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12: </a:t>
              </a:r>
              <a:r>
                <a:rPr lang="en-US" sz="1100" dirty="0"/>
                <a:t>Excerpts of the rhythm guitar, generated bass guitar and combination of both</a:t>
              </a:r>
              <a:endParaRPr lang="en-GB" sz="11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84125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A88EB886-3C59-86EA-E2BB-93404FB1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2;p40">
            <a:extLst>
              <a:ext uri="{FF2B5EF4-FFF2-40B4-BE49-F238E27FC236}">
                <a16:creationId xmlns:a16="http://schemas.microsoft.com/office/drawing/2014/main" id="{ED048963-B507-3F9A-AA41-6E6D64D9EA91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sz="2800" dirty="0"/>
              <a:t>Generated samples</a:t>
            </a:r>
            <a:endParaRPr lang="en-US" sz="2800" dirty="0"/>
          </a:p>
        </p:txBody>
      </p:sp>
      <p:sp>
        <p:nvSpPr>
          <p:cNvPr id="24" name="Google Shape;243;p40">
            <a:extLst>
              <a:ext uri="{FF2B5EF4-FFF2-40B4-BE49-F238E27FC236}">
                <a16:creationId xmlns:a16="http://schemas.microsoft.com/office/drawing/2014/main" id="{D34CAEBE-81CB-4F72-77D9-A26A3F3A4E73}"/>
              </a:ext>
            </a:extLst>
          </p:cNvPr>
          <p:cNvSpPr txBox="1">
            <a:spLocks/>
          </p:cNvSpPr>
          <p:nvPr/>
        </p:nvSpPr>
        <p:spPr>
          <a:xfrm>
            <a:off x="325439" y="865165"/>
            <a:ext cx="2781972" cy="360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Example 2: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/>
              <a:t>Arctic Monkeys – Do I Wanna Know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Genre:</a:t>
            </a:r>
          </a:p>
          <a:p>
            <a:pPr marL="0" indent="0"/>
            <a:r>
              <a:rPr lang="en-US" sz="1400" dirty="0"/>
              <a:t>Indie Rock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Instrumentation:</a:t>
            </a:r>
          </a:p>
          <a:p>
            <a:pPr marL="0" indent="0"/>
            <a:r>
              <a:rPr lang="en-US" sz="1400" dirty="0"/>
              <a:t>Vocals, lead guitar, rhythm guitar, bass and drums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AE644DA-2F78-B737-D212-101F3008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960835-FD0E-F258-9D15-4581EED5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18</a:t>
            </a:fld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BC7540-5C65-B396-1D6B-4ABE5DA280E9}"/>
              </a:ext>
            </a:extLst>
          </p:cNvPr>
          <p:cNvSpPr txBox="1"/>
          <p:nvPr/>
        </p:nvSpPr>
        <p:spPr>
          <a:xfrm>
            <a:off x="3783836" y="4259650"/>
            <a:ext cx="4536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Figure 13: </a:t>
            </a:r>
            <a:r>
              <a:rPr lang="en-US" sz="1100" dirty="0"/>
              <a:t>Excerpts of the rhythm guitar, generated bass guitar and the combination of both</a:t>
            </a:r>
            <a:endParaRPr lang="en-GB" sz="1100" baseline="30000" dirty="0"/>
          </a:p>
        </p:txBody>
      </p:sp>
      <p:pic>
        <p:nvPicPr>
          <p:cNvPr id="4" name="arctic_monkeys_rhythm">
            <a:hlinkClick r:id="" action="ppaction://media"/>
            <a:extLst>
              <a:ext uri="{FF2B5EF4-FFF2-40B4-BE49-F238E27FC236}">
                <a16:creationId xmlns:a16="http://schemas.microsoft.com/office/drawing/2014/main" id="{6A2BACB0-8B33-339C-A8F1-FDF01DCEF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0787" y="927988"/>
            <a:ext cx="5562601" cy="796727"/>
          </a:xfrm>
          <a:prstGeom prst="rect">
            <a:avLst/>
          </a:prstGeom>
        </p:spPr>
      </p:pic>
      <p:pic>
        <p:nvPicPr>
          <p:cNvPr id="15" name="arctic_monkeys_gen_bass">
            <a:hlinkClick r:id="" action="ppaction://media"/>
            <a:extLst>
              <a:ext uri="{FF2B5EF4-FFF2-40B4-BE49-F238E27FC236}">
                <a16:creationId xmlns:a16="http://schemas.microsoft.com/office/drawing/2014/main" id="{DDC0ED77-129B-388B-6150-7EE2567154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70787" y="2054565"/>
            <a:ext cx="5562601" cy="646072"/>
          </a:xfrm>
          <a:prstGeom prst="rect">
            <a:avLst/>
          </a:prstGeom>
        </p:spPr>
      </p:pic>
      <p:pic>
        <p:nvPicPr>
          <p:cNvPr id="16" name="arctic_monkeys_rhythm_bass">
            <a:hlinkClick r:id="" action="ppaction://media"/>
            <a:extLst>
              <a:ext uri="{FF2B5EF4-FFF2-40B4-BE49-F238E27FC236}">
                <a16:creationId xmlns:a16="http://schemas.microsoft.com/office/drawing/2014/main" id="{23083119-E5A8-3410-8BEB-ADA2A2E0F97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62704" y="2992520"/>
            <a:ext cx="5547774" cy="10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710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2B44BF3-E78F-BECE-CB31-C3E72ABF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2;p40">
            <a:extLst>
              <a:ext uri="{FF2B5EF4-FFF2-40B4-BE49-F238E27FC236}">
                <a16:creationId xmlns:a16="http://schemas.microsoft.com/office/drawing/2014/main" id="{ED75CA94-9181-A381-F29B-A28AC7EC93F7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sz="2800" dirty="0"/>
              <a:t>Generated samples</a:t>
            </a:r>
            <a:endParaRPr lang="en-US" sz="2800" dirty="0"/>
          </a:p>
        </p:txBody>
      </p:sp>
      <p:sp>
        <p:nvSpPr>
          <p:cNvPr id="24" name="Google Shape;243;p40">
            <a:extLst>
              <a:ext uri="{FF2B5EF4-FFF2-40B4-BE49-F238E27FC236}">
                <a16:creationId xmlns:a16="http://schemas.microsoft.com/office/drawing/2014/main" id="{6B6FC47B-9906-82D4-424B-AB0ED115EB9A}"/>
              </a:ext>
            </a:extLst>
          </p:cNvPr>
          <p:cNvSpPr txBox="1">
            <a:spLocks/>
          </p:cNvSpPr>
          <p:nvPr/>
        </p:nvSpPr>
        <p:spPr>
          <a:xfrm>
            <a:off x="325439" y="865165"/>
            <a:ext cx="2781972" cy="360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Example 3: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/>
              <a:t>Herbie Hancock – Saturday Night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Genre:</a:t>
            </a:r>
          </a:p>
          <a:p>
            <a:pPr marL="0" indent="0"/>
            <a:r>
              <a:rPr lang="en-US" sz="1400" dirty="0"/>
              <a:t>Jazz Funk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u="sng" dirty="0"/>
              <a:t>Instrumentation:</a:t>
            </a:r>
          </a:p>
          <a:p>
            <a:pPr marL="0" indent="0"/>
            <a:r>
              <a:rPr lang="en-US" sz="1400" dirty="0"/>
              <a:t>Vocals, guitar, bass, drums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E9922B9-F813-67C5-066D-06EE8F6B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9AB92D-3737-D31D-742A-E796BE2A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19</a:t>
            </a:fld>
            <a:endParaRPr lang="en-GB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CE057B4-F194-CE1E-950E-58085F490972}"/>
              </a:ext>
            </a:extLst>
          </p:cNvPr>
          <p:cNvGrpSpPr/>
          <p:nvPr/>
        </p:nvGrpSpPr>
        <p:grpSpPr>
          <a:xfrm>
            <a:off x="3266746" y="769083"/>
            <a:ext cx="5551606" cy="4299206"/>
            <a:chOff x="3266746" y="769083"/>
            <a:chExt cx="5551606" cy="4299206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772E84C-A50B-CB2B-4503-5C56CCED00AA}"/>
                </a:ext>
              </a:extLst>
            </p:cNvPr>
            <p:cNvSpPr txBox="1"/>
            <p:nvPr/>
          </p:nvSpPr>
          <p:spPr>
            <a:xfrm>
              <a:off x="3774298" y="4637402"/>
              <a:ext cx="45365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14: </a:t>
              </a:r>
              <a:r>
                <a:rPr lang="en-US" sz="1100" dirty="0"/>
                <a:t>Excerpts of the rhythm guitar, generated bass guitar and the combination of both</a:t>
              </a:r>
              <a:endParaRPr lang="en-GB" sz="1100" baseline="30000" dirty="0"/>
            </a:p>
          </p:txBody>
        </p:sp>
        <p:pic>
          <p:nvPicPr>
            <p:cNvPr id="4" name="herbie_hancock_saturday_night_guitar">
              <a:hlinkClick r:id="" action="ppaction://media"/>
              <a:extLst>
                <a:ext uri="{FF2B5EF4-FFF2-40B4-BE49-F238E27FC236}">
                  <a16:creationId xmlns:a16="http://schemas.microsoft.com/office/drawing/2014/main" id="{6B5123E5-4E02-C7D1-963A-E0431FA7DF2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3268663" y="769083"/>
              <a:ext cx="5547773" cy="1046950"/>
            </a:xfrm>
            <a:prstGeom prst="rect">
              <a:avLst/>
            </a:prstGeom>
          </p:spPr>
        </p:pic>
        <p:pic>
          <p:nvPicPr>
            <p:cNvPr id="8" name="herbie_hancock_saturday_night_gen_bass">
              <a:hlinkClick r:id="" action="ppaction://media"/>
              <a:extLst>
                <a:ext uri="{FF2B5EF4-FFF2-40B4-BE49-F238E27FC236}">
                  <a16:creationId xmlns:a16="http://schemas.microsoft.com/office/drawing/2014/main" id="{A671337A-78D9-07E6-B4CD-83B232B4EC8C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3268663" y="1862418"/>
              <a:ext cx="5547773" cy="1006496"/>
            </a:xfrm>
            <a:prstGeom prst="rect">
              <a:avLst/>
            </a:prstGeom>
          </p:spPr>
        </p:pic>
        <p:pic>
          <p:nvPicPr>
            <p:cNvPr id="12" name="herbie_hancock_saturday_night_guitar_bass">
              <a:hlinkClick r:id="" action="ppaction://media"/>
              <a:extLst>
                <a:ext uri="{FF2B5EF4-FFF2-40B4-BE49-F238E27FC236}">
                  <a16:creationId xmlns:a16="http://schemas.microsoft.com/office/drawing/2014/main" id="{C7CEBA4D-5B6F-4AF9-0BB9-7E9C43872837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266746" y="2906032"/>
              <a:ext cx="5551606" cy="1775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6341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9CE75773-2BF0-A62E-32C4-E94045038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>
            <a:extLst>
              <a:ext uri="{FF2B5EF4-FFF2-40B4-BE49-F238E27FC236}">
                <a16:creationId xmlns:a16="http://schemas.microsoft.com/office/drawing/2014/main" id="{36E8974F-AA4A-5122-EF52-22E3A23E9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489D5DC6-EECE-3587-961B-F578C5C700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8" name="Google Shape;208;p37">
            <a:extLst>
              <a:ext uri="{FF2B5EF4-FFF2-40B4-BE49-F238E27FC236}">
                <a16:creationId xmlns:a16="http://schemas.microsoft.com/office/drawing/2014/main" id="{138A677F-D2BC-6DCC-114A-6F155D7716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9" name="Google Shape;209;p37">
            <a:extLst>
              <a:ext uri="{FF2B5EF4-FFF2-40B4-BE49-F238E27FC236}">
                <a16:creationId xmlns:a16="http://schemas.microsoft.com/office/drawing/2014/main" id="{6A971835-8698-BDD1-E82B-CFEDB4192B5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7">
            <a:extLst>
              <a:ext uri="{FF2B5EF4-FFF2-40B4-BE49-F238E27FC236}">
                <a16:creationId xmlns:a16="http://schemas.microsoft.com/office/drawing/2014/main" id="{AB36CBE9-2AD4-877B-87CB-C9B7C4497BF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</a:t>
            </a:r>
            <a:endParaRPr dirty="0"/>
          </a:p>
        </p:txBody>
      </p:sp>
      <p:sp>
        <p:nvSpPr>
          <p:cNvPr id="211" name="Google Shape;211;p37">
            <a:extLst>
              <a:ext uri="{FF2B5EF4-FFF2-40B4-BE49-F238E27FC236}">
                <a16:creationId xmlns:a16="http://schemas.microsoft.com/office/drawing/2014/main" id="{A58437D0-1A07-BAB6-4FC1-6872EDE8C5D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7">
            <a:extLst>
              <a:ext uri="{FF2B5EF4-FFF2-40B4-BE49-F238E27FC236}">
                <a16:creationId xmlns:a16="http://schemas.microsoft.com/office/drawing/2014/main" id="{6EF0C2E3-B0F3-E0C3-CED9-8687E924DB1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Generative models</a:t>
            </a:r>
            <a:endParaRPr dirty="0"/>
          </a:p>
        </p:txBody>
      </p:sp>
      <p:sp>
        <p:nvSpPr>
          <p:cNvPr id="213" name="Google Shape;213;p37">
            <a:extLst>
              <a:ext uri="{FF2B5EF4-FFF2-40B4-BE49-F238E27FC236}">
                <a16:creationId xmlns:a16="http://schemas.microsoft.com/office/drawing/2014/main" id="{2874503E-7136-90D9-CCE7-A62A1DDAEBE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7">
            <a:extLst>
              <a:ext uri="{FF2B5EF4-FFF2-40B4-BE49-F238E27FC236}">
                <a16:creationId xmlns:a16="http://schemas.microsoft.com/office/drawing/2014/main" id="{624E8696-27DD-09E3-A50A-F354CCA3912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discussion</a:t>
            </a:r>
            <a:endParaRPr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B8EBF48-58D1-DBCD-FC51-2E9B99B995B2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EE88410-19E9-5C07-E37B-501C8367652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" sz="1800" dirty="0"/>
              <a:t>Conclusion and perspectives</a:t>
            </a:r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084089-FCE4-A117-E312-402004E014BE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98C92DF-7F7D-0D02-9DE9-2FADE0DEC7AC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GB" dirty="0"/>
              <a:t>Annex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F1559E7-BF71-CFFB-5989-3CEFD9FE6951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941F0351-76BA-97FC-2AB9-DFE05D647C80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7FC3745A-E4DD-28CC-8910-0FFB11D2C83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DE06E2FD-A396-6B50-7B89-0B82904C65E2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826CB1-FB49-3DCA-4C1A-37A1E324FEF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B647412-30D9-C54E-9477-E4C948563A5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8D30B8C-2D09-6152-B6E9-331C1893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00A0C84B-CA20-B247-7773-64921E6E4F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 and perspectives</a:t>
            </a:r>
            <a:endParaRPr sz="4800"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EFAF4286-348B-E99C-462A-59F2F1746A6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87245595-736A-275F-1809-496F9EE923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A9B003-907E-7935-CBEF-2EDE2ECE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73BE7C-562D-A775-1DA7-39D30C00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35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pic>
        <p:nvPicPr>
          <p:cNvPr id="659" name="Google Shape;659;p70"/>
          <p:cNvPicPr preferRelativeResize="0"/>
          <p:nvPr/>
        </p:nvPicPr>
        <p:blipFill rotWithShape="1">
          <a:blip r:embed="rId3">
            <a:alphaModFix/>
          </a:blip>
          <a:srcRect l="7417" t="9339" r="7417" b="15160"/>
          <a:stretch/>
        </p:blipFill>
        <p:spPr>
          <a:xfrm>
            <a:off x="3817054" y="2265825"/>
            <a:ext cx="182008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0"/>
          <p:cNvPicPr preferRelativeResize="0"/>
          <p:nvPr/>
        </p:nvPicPr>
        <p:blipFill rotWithShape="1">
          <a:blip r:embed="rId4">
            <a:alphaModFix/>
          </a:blip>
          <a:srcRect l="19590" t="6558" r="17579" b="6567"/>
          <a:stretch/>
        </p:blipFill>
        <p:spPr>
          <a:xfrm>
            <a:off x="5637132" y="2265825"/>
            <a:ext cx="2791870" cy="1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15099" y="2269170"/>
            <a:ext cx="3101955" cy="13382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D860B6-B05C-0B11-2968-AB219850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42AEDC-527B-C210-8A2D-5E8EB429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21</a:t>
            </a:fld>
            <a:endParaRPr lang="en-GB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4EB03A2-D5A7-DA67-3F4B-9C53962744EB}"/>
              </a:ext>
            </a:extLst>
          </p:cNvPr>
          <p:cNvGrpSpPr/>
          <p:nvPr/>
        </p:nvGrpSpPr>
        <p:grpSpPr>
          <a:xfrm>
            <a:off x="714998" y="1159556"/>
            <a:ext cx="7713901" cy="3427975"/>
            <a:chOff x="714998" y="1159556"/>
            <a:chExt cx="7713901" cy="3427975"/>
          </a:xfrm>
        </p:grpSpPr>
        <p:pic>
          <p:nvPicPr>
            <p:cNvPr id="4" name="Image 3" descr="Une image contenant texte, diagramme, Tracé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83C1AEA6-A8A1-17D4-6569-FE262D24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998" y="1159556"/>
              <a:ext cx="7713901" cy="3214125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9517853-FC29-1A90-562A-F4F78232F22D}"/>
                </a:ext>
              </a:extLst>
            </p:cNvPr>
            <p:cNvSpPr txBox="1"/>
            <p:nvPr/>
          </p:nvSpPr>
          <p:spPr>
            <a:xfrm>
              <a:off x="2303697" y="4325921"/>
              <a:ext cx="45365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Figure 15: Distribution of sequence lengths in the training dataset</a:t>
              </a:r>
              <a:endParaRPr lang="en-GB" sz="1100" baseline="3000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2A5A43C1-A165-37FA-9923-295B4261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39DA16BE-4AED-8A83-2CFD-3B25E440E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Bibliography</a:t>
            </a:r>
            <a:endParaRPr sz="4800"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CC4F2E4E-7B7C-3230-8DCA-A99B3A9DAC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8FC3F3AD-A9AC-EA40-7511-D2CC401349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312368-757A-4AB8-4A6D-C199B9BC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701B2E-FA1E-D97B-7EFD-7760779E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80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E9E2BFB2-4A33-4B9E-A4D1-C727BB90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83161E-3B32-39CC-EF79-3EAA60BF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7473E-7E5D-AA72-CA06-10D41D70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23</a:t>
            </a:fld>
            <a:endParaRPr lang="en-GB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9D2BF394-BDBA-3B39-6353-9D2DD02A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11" name="Google Shape;243;p40">
            <a:extLst>
              <a:ext uri="{FF2B5EF4-FFF2-40B4-BE49-F238E27FC236}">
                <a16:creationId xmlns:a16="http://schemas.microsoft.com/office/drawing/2014/main" id="{519AE45D-2DB7-2FA0-7A7F-7B44665AE3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146523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Baptiste Bacot, Louis Bigo, and Benoît Navarret. “Tablature software and popular music composition: a user study and perspectives on creative algorithmic tools”. 2025.</a:t>
            </a:r>
          </a:p>
          <a:p>
            <a:pPr marL="0" lvl="0" indent="0"/>
            <a:endParaRPr lang="en-US" dirty="0"/>
          </a:p>
          <a:p>
            <a:pPr marL="285750" lvl="0" indent="-285750">
              <a:buFontTx/>
              <a:buChar char="-"/>
            </a:pPr>
            <a:r>
              <a:rPr lang="en-US" dirty="0"/>
              <a:t>Pedro Sarmento, Adarsh Kumar, CJ Carr, Zack Zukowski, Mathieu Barthet, and Yi-Hsuan Yang. “DadaGP: a Dataset of Tokenized </a:t>
            </a:r>
            <a:r>
              <a:rPr lang="en-US" dirty="0" err="1"/>
              <a:t>GuitarPro</a:t>
            </a:r>
            <a:r>
              <a:rPr lang="en-US" dirty="0"/>
              <a:t> Songs for Sequence Models”. In: Proceedings of the 22nd International Society for Music Information Retrieval Conference. 2021.</a:t>
            </a:r>
          </a:p>
          <a:p>
            <a:pPr marL="0" lvl="0" indent="0"/>
            <a:endParaRPr lang="en-US" dirty="0"/>
          </a:p>
          <a:p>
            <a:pPr marL="285750" lvl="0" indent="-285750">
              <a:buFontTx/>
              <a:buChar char="-"/>
            </a:pPr>
            <a:r>
              <a:rPr lang="en-US" dirty="0"/>
              <a:t>Dimos Makris, Guo </a:t>
            </a:r>
            <a:r>
              <a:rPr lang="en-US" dirty="0" err="1"/>
              <a:t>Zixun</a:t>
            </a:r>
            <a:r>
              <a:rPr lang="en-US" dirty="0"/>
              <a:t>, Maximos </a:t>
            </a:r>
            <a:r>
              <a:rPr lang="en-US" dirty="0" err="1"/>
              <a:t>Kaliakatsos</a:t>
            </a:r>
            <a:r>
              <a:rPr lang="en-US" dirty="0"/>
              <a:t>-Papakostas, and Dorien </a:t>
            </a:r>
            <a:r>
              <a:rPr lang="en-US" dirty="0" err="1"/>
              <a:t>Herremans</a:t>
            </a:r>
            <a:r>
              <a:rPr lang="en-US" dirty="0"/>
              <a:t>. “Conditional Drums Generation Using Compound Word Representations”. In: Artificial Intelligence in Music, Sound, Art and Design. Cham, 2022.</a:t>
            </a:r>
          </a:p>
          <a:p>
            <a:pPr marL="0" lvl="0" indent="0"/>
            <a:endParaRPr lang="en-US" dirty="0"/>
          </a:p>
          <a:p>
            <a:pPr marL="285750" lvl="0" indent="-285750">
              <a:buFontTx/>
              <a:buChar char="-"/>
            </a:pPr>
            <a:r>
              <a:rPr lang="en-US" dirty="0"/>
              <a:t>David Régnier, Nicolas Martin, and Louis Bigo. “Identification of rhythm guitar sections in symbolic tablatures”. In: International Society for Music Information Retrieval Conference (ISMIR). 2021.</a:t>
            </a:r>
          </a:p>
          <a:p>
            <a:pPr marL="285750" lvl="0" indent="-285750">
              <a:buFontTx/>
              <a:buChar char="-"/>
            </a:pPr>
            <a:endParaRPr lang="en-US" dirty="0"/>
          </a:p>
          <a:p>
            <a:pPr marL="285750" lvl="0" indent="-285750">
              <a:buFontTx/>
              <a:buChar char="-"/>
            </a:pPr>
            <a:endParaRPr lang="en-US" dirty="0"/>
          </a:p>
          <a:p>
            <a:pPr marL="285750" lvl="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9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B32CC3-5977-70C6-3C14-79F5A02B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5762A7-9638-4EAB-77D3-01CFC4E8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Bass guitar in Western popular music</a:t>
            </a:r>
            <a:endParaRPr sz="2800"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726781" y="798163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User study conducted by Bacot et al.</a:t>
            </a:r>
            <a:r>
              <a:rPr lang="en-US" baseline="30000" dirty="0"/>
              <a:t>1</a:t>
            </a:r>
            <a:r>
              <a:rPr lang="en-US" dirty="0"/>
              <a:t> on 31 guitarist-composers showed a potential need for accompaniment generation tools for guitarists.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Bass guitar can have a harmonic, rhythmic and sometimes melodic role</a:t>
            </a:r>
          </a:p>
          <a:p>
            <a:pPr marL="285750" indent="-285750">
              <a:buFontTx/>
              <a:buChar char="-"/>
            </a:pPr>
            <a:r>
              <a:rPr lang="en-US" dirty="0"/>
              <a:t>Tablatures: s</a:t>
            </a:r>
            <a:r>
              <a:rPr lang="en-US" sz="1400" dirty="0"/>
              <a:t>implified and prescriptive notation system</a:t>
            </a:r>
          </a:p>
        </p:txBody>
      </p:sp>
      <p:pic>
        <p:nvPicPr>
          <p:cNvPr id="5" name="Karma police">
            <a:hlinkClick r:id="" action="ppaction://media"/>
            <a:extLst>
              <a:ext uri="{FF2B5EF4-FFF2-40B4-BE49-F238E27FC236}">
                <a16:creationId xmlns:a16="http://schemas.microsoft.com/office/drawing/2014/main" id="{5C58B896-9552-DE01-7CD1-0B930624F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38393" b="38371"/>
          <a:stretch/>
        </p:blipFill>
        <p:spPr>
          <a:xfrm>
            <a:off x="301170" y="3296683"/>
            <a:ext cx="8626223" cy="1127440"/>
          </a:xfrm>
          <a:prstGeom prst="rect">
            <a:avLst/>
          </a:prstGeom>
        </p:spPr>
      </p:pic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B14725A-D02E-0CBC-5834-FBDC63B6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83" y="4608400"/>
            <a:ext cx="7834007" cy="488893"/>
          </a:xfrm>
        </p:spPr>
        <p:txBody>
          <a:bodyPr/>
          <a:lstStyle/>
          <a:p>
            <a:r>
              <a:rPr lang="fr-FR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b="0" i="0" dirty="0">
                <a:effectLst/>
                <a:latin typeface="Arial" panose="020B0604020202020204" pitchFamily="34" charset="0"/>
              </a:rPr>
              <a:t>Baptiste Bacot, Louis Bigo, and Benoît Navarret. “Tablature software and popular music composition: a user study and perspectives on creative algorithmic tools”. 2025.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C49D3C-1670-4304-DBD2-5C018F2B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4</a:t>
            </a:fld>
            <a:endParaRPr lang="en-GB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B2F23C3-5701-80CB-4120-B27D2BE65BA3}"/>
              </a:ext>
            </a:extLst>
          </p:cNvPr>
          <p:cNvGrpSpPr/>
          <p:nvPr/>
        </p:nvGrpSpPr>
        <p:grpSpPr>
          <a:xfrm>
            <a:off x="2091934" y="1892201"/>
            <a:ext cx="4401520" cy="1458981"/>
            <a:chOff x="2409986" y="1925603"/>
            <a:chExt cx="4401520" cy="1458981"/>
          </a:xfrm>
        </p:grpSpPr>
        <p:pic>
          <p:nvPicPr>
            <p:cNvPr id="4" name="EIIIRP">
              <a:hlinkClick r:id="" action="ppaction://media"/>
              <a:extLst>
                <a:ext uri="{FF2B5EF4-FFF2-40B4-BE49-F238E27FC236}">
                  <a16:creationId xmlns:a16="http://schemas.microsoft.com/office/drawing/2014/main" id="{29DD4ED3-D68D-6997-510E-86C2F4D9B914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rcRect t="22460" b="23508"/>
            <a:stretch/>
          </p:blipFill>
          <p:spPr>
            <a:xfrm>
              <a:off x="2664539" y="1925603"/>
              <a:ext cx="3892414" cy="118302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A4A9CDDB-CB7A-C054-A29B-CC35B93F9811}"/>
                </a:ext>
              </a:extLst>
            </p:cNvPr>
            <p:cNvSpPr txBox="1"/>
            <p:nvPr/>
          </p:nvSpPr>
          <p:spPr>
            <a:xfrm>
              <a:off x="2409986" y="3122974"/>
              <a:ext cx="44015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1: </a:t>
              </a:r>
              <a:r>
                <a:rPr lang="en-GB" sz="1100" noProof="0" dirty="0"/>
                <a:t>Excerpt</a:t>
              </a:r>
              <a:r>
                <a:rPr lang="fr-FR" sz="1100" dirty="0"/>
                <a:t> of </a:t>
              </a:r>
              <a:r>
                <a:rPr lang="en-US" sz="1100" dirty="0"/>
                <a:t>Everything in its Right Place by Radiohead.</a:t>
              </a:r>
              <a:endParaRPr lang="en-GB" sz="1100" dirty="0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450E6958-BBD3-A13E-C9FC-1754862ED540}"/>
              </a:ext>
            </a:extLst>
          </p:cNvPr>
          <p:cNvSpPr txBox="1"/>
          <p:nvPr/>
        </p:nvSpPr>
        <p:spPr>
          <a:xfrm>
            <a:off x="2190090" y="4424123"/>
            <a:ext cx="440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Figure 2: </a:t>
            </a:r>
            <a:r>
              <a:rPr lang="en-GB" sz="1100" noProof="0" dirty="0"/>
              <a:t>Excerpt</a:t>
            </a:r>
            <a:r>
              <a:rPr lang="fr-FR" sz="1100" dirty="0"/>
              <a:t> of Karma Police </a:t>
            </a:r>
            <a:r>
              <a:rPr lang="en-US" sz="1100" dirty="0"/>
              <a:t>by Radiohead.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5F8A6462-E1E5-E2E6-4040-AF5665CD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3;p40">
            <a:extLst>
              <a:ext uri="{FF2B5EF4-FFF2-40B4-BE49-F238E27FC236}">
                <a16:creationId xmlns:a16="http://schemas.microsoft.com/office/drawing/2014/main" id="{7A30BB17-2817-EBB0-986A-7D912CCF50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146523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different sections of the pipeline will be detailed in the further sections</a:t>
            </a:r>
          </a:p>
        </p:txBody>
      </p:sp>
      <p:sp>
        <p:nvSpPr>
          <p:cNvPr id="9" name="Google Shape;242;p40">
            <a:extLst>
              <a:ext uri="{FF2B5EF4-FFF2-40B4-BE49-F238E27FC236}">
                <a16:creationId xmlns:a16="http://schemas.microsoft.com/office/drawing/2014/main" id="{14D2B746-9299-7E96-CE8E-B3E894B6D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vision</a:t>
            </a:r>
            <a:endParaRPr sz="28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1CC35-D3BD-57C9-7607-EC2BEB8C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B6DB47D-F81A-A48C-7922-3928B438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5</a:t>
            </a:fld>
            <a:endParaRPr lang="en-GB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88C3538-15E2-ADD7-52DA-014B8CBA3F23}"/>
              </a:ext>
            </a:extLst>
          </p:cNvPr>
          <p:cNvGrpSpPr/>
          <p:nvPr/>
        </p:nvGrpSpPr>
        <p:grpSpPr>
          <a:xfrm>
            <a:off x="886940" y="2266324"/>
            <a:ext cx="7454685" cy="1236337"/>
            <a:chOff x="886940" y="2266324"/>
            <a:chExt cx="7454685" cy="123633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9BC2B15-C9F0-84F1-019D-80CB9ABA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40" y="2266324"/>
              <a:ext cx="7454685" cy="88668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BB7DD8A-0DA0-B8C7-BE0A-763A890A4893}"/>
                </a:ext>
              </a:extLst>
            </p:cNvPr>
            <p:cNvSpPr txBox="1"/>
            <p:nvPr/>
          </p:nvSpPr>
          <p:spPr>
            <a:xfrm>
              <a:off x="3581787" y="3241051"/>
              <a:ext cx="20649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/>
                <a:t>Figure 3: </a:t>
              </a:r>
              <a:r>
                <a:rPr lang="fr-FR" sz="1100" dirty="0"/>
                <a:t>Pipeline of </a:t>
              </a:r>
              <a:r>
                <a:rPr lang="en-GB" sz="1100" noProof="0" dirty="0"/>
                <a:t>the</a:t>
              </a:r>
              <a:r>
                <a:rPr lang="fr-FR" sz="1100" dirty="0"/>
                <a:t> projet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8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A40DAF66-7752-FAF5-3BC9-2F3A73B6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1A0E4FD-C532-2924-554F-F47BB092A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B2B4964D-3933-38CB-396C-13C2D1A2DD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52A9EBE5-9910-FA2B-6C63-41930E647C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AF1808-1BB2-C007-8067-5645C1D3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0444E6-7190-FB2C-7E00-05EEBD3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6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B0099C1E-B5C5-64EC-84A3-D0850945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3;p40">
            <a:extLst>
              <a:ext uri="{FF2B5EF4-FFF2-40B4-BE49-F238E27FC236}">
                <a16:creationId xmlns:a16="http://schemas.microsoft.com/office/drawing/2014/main" id="{4930C325-BF4F-45A2-CBD9-E273D3E4D8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146523"/>
            <a:ext cx="7788569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26 181 song scores covering 739 musical genres</a:t>
            </a:r>
            <a:r>
              <a:rPr lang="en-US" baseline="30000" dirty="0"/>
              <a:t>1</a:t>
            </a:r>
          </a:p>
          <a:p>
            <a:pPr marL="285750" lvl="0" indent="-285750">
              <a:buFontTx/>
              <a:buChar char="-"/>
            </a:pPr>
            <a:r>
              <a:rPr lang="en-US" dirty="0" err="1"/>
              <a:t>GuitarPro</a:t>
            </a:r>
            <a:r>
              <a:rPr lang="en-US" dirty="0"/>
              <a:t> format and tokenized format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Encoder </a:t>
            </a:r>
            <a:r>
              <a:rPr lang="en-US" dirty="0" err="1"/>
              <a:t>gp_to_tokens</a:t>
            </a:r>
            <a:r>
              <a:rPr lang="en-US" dirty="0"/>
              <a:t> and decoder </a:t>
            </a:r>
            <a:r>
              <a:rPr lang="en-US" dirty="0" err="1"/>
              <a:t>tokens_to_gp</a:t>
            </a:r>
            <a:endParaRPr lang="en-US" dirty="0"/>
          </a:p>
        </p:txBody>
      </p:sp>
      <p:sp>
        <p:nvSpPr>
          <p:cNvPr id="9" name="Google Shape;242;p40">
            <a:extLst>
              <a:ext uri="{FF2B5EF4-FFF2-40B4-BE49-F238E27FC236}">
                <a16:creationId xmlns:a16="http://schemas.microsoft.com/office/drawing/2014/main" id="{054BA173-7BF6-0B3E-8A3E-720B6E18A1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Dataset: DadaGP</a:t>
            </a:r>
            <a:endParaRPr sz="2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C4CE58-E101-20A7-0925-BE128407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fr-FR" b="0" i="0" dirty="0">
                <a:effectLst/>
                <a:latin typeface="Arial" panose="020B0604020202020204" pitchFamily="34" charset="0"/>
              </a:rPr>
              <a:t>Pedro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Sarmento</a:t>
            </a:r>
            <a:r>
              <a:rPr lang="fr-FR" b="0" i="0" dirty="0">
                <a:effectLst/>
                <a:latin typeface="Arial" panose="020B0604020202020204" pitchFamily="34" charset="0"/>
              </a:rPr>
              <a:t>, Adarsh Kumar, CJ Carr, Zack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Zukowski</a:t>
            </a:r>
            <a:r>
              <a:rPr lang="fr-FR" b="0" i="0" dirty="0">
                <a:effectLst/>
                <a:latin typeface="Arial" panose="020B0604020202020204" pitchFamily="34" charset="0"/>
              </a:rPr>
              <a:t>, Mathieu Barthet, and Yi-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Hsuan</a:t>
            </a:r>
            <a:r>
              <a:rPr lang="fr-FR" b="0" i="0" dirty="0">
                <a:effectLst/>
                <a:latin typeface="Arial" panose="020B0604020202020204" pitchFamily="34" charset="0"/>
              </a:rPr>
              <a:t> Yang. “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DadaGP</a:t>
            </a:r>
            <a:r>
              <a:rPr lang="fr-FR" b="0" i="0" dirty="0">
                <a:effectLst/>
                <a:latin typeface="Arial" panose="020B0604020202020204" pitchFamily="34" charset="0"/>
              </a:rPr>
              <a:t>: a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Dataset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Tokenized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GuitarPro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Songs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Sequence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Models</a:t>
            </a:r>
            <a:r>
              <a:rPr lang="fr-FR" b="0" i="0" dirty="0">
                <a:effectLst/>
                <a:latin typeface="Arial" panose="020B0604020202020204" pitchFamily="34" charset="0"/>
              </a:rPr>
              <a:t>”. In: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Proceedings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the 22nd International Society for Music Information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Retrieval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. 2021.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6216D8A-EA27-552D-C3B2-2D7282E9213D}"/>
              </a:ext>
            </a:extLst>
          </p:cNvPr>
          <p:cNvGrpSpPr/>
          <p:nvPr/>
        </p:nvGrpSpPr>
        <p:grpSpPr>
          <a:xfrm>
            <a:off x="1599489" y="2148949"/>
            <a:ext cx="5386411" cy="1978745"/>
            <a:chOff x="1599489" y="2148949"/>
            <a:chExt cx="5386411" cy="197874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3F29853-7759-612B-9DD6-1B9403C4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120" y="2148949"/>
              <a:ext cx="4711148" cy="1721381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85D9F9C-F8DF-7F1E-A75B-A9BAA4282060}"/>
                </a:ext>
              </a:extLst>
            </p:cNvPr>
            <p:cNvSpPr txBox="1"/>
            <p:nvPr/>
          </p:nvSpPr>
          <p:spPr>
            <a:xfrm>
              <a:off x="1599489" y="3866084"/>
              <a:ext cx="5386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/>
                <a:t>Figure 4: </a:t>
              </a:r>
              <a:r>
                <a:rPr lang="en-US" sz="1100" dirty="0"/>
                <a:t>Word cloud representation of the musical genres in DadaGP</a:t>
              </a:r>
              <a:r>
                <a:rPr lang="en-GB" sz="1100" dirty="0"/>
                <a:t>, taken from</a:t>
              </a:r>
              <a:r>
                <a:rPr lang="en-GB" sz="1100" baseline="30000" dirty="0"/>
                <a:t>1</a:t>
              </a:r>
              <a:endParaRPr lang="en-GB" sz="1100" dirty="0"/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96A22FA-D7F6-C980-1688-7E5CE8C4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03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42;p40">
            <a:extLst>
              <a:ext uri="{FF2B5EF4-FFF2-40B4-BE49-F238E27FC236}">
                <a16:creationId xmlns:a16="http://schemas.microsoft.com/office/drawing/2014/main" id="{8B9A221F-6EC1-4ACA-775E-B999271E5404}"/>
              </a:ext>
            </a:extLst>
          </p:cNvPr>
          <p:cNvSpPr txBox="1">
            <a:spLocks/>
          </p:cNvSpPr>
          <p:nvPr/>
        </p:nvSpPr>
        <p:spPr>
          <a:xfrm>
            <a:off x="719999" y="225034"/>
            <a:ext cx="7145390" cy="57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en" sz="2800" dirty="0"/>
              <a:t>State of the art tokenization models</a:t>
            </a:r>
            <a:endParaRPr lang="en-US" sz="2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2CEFFB-DC99-75A0-8494-E467C211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fr-FR" b="0" i="0" dirty="0">
                <a:effectLst/>
                <a:latin typeface="Arial" panose="020B0604020202020204" pitchFamily="34" charset="0"/>
              </a:rPr>
              <a:t>Pedro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Sarmento</a:t>
            </a:r>
            <a:r>
              <a:rPr lang="fr-FR" b="0" i="0" dirty="0">
                <a:effectLst/>
                <a:latin typeface="Arial" panose="020B0604020202020204" pitchFamily="34" charset="0"/>
              </a:rPr>
              <a:t>, Adarsh Kumar, CJ Carr, Zack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Zukowski</a:t>
            </a:r>
            <a:r>
              <a:rPr lang="fr-FR" b="0" i="0" dirty="0">
                <a:effectLst/>
                <a:latin typeface="Arial" panose="020B0604020202020204" pitchFamily="34" charset="0"/>
              </a:rPr>
              <a:t>, Mathieu Barthet, and Yi-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Hsuan</a:t>
            </a:r>
            <a:r>
              <a:rPr lang="fr-FR" b="0" i="0" dirty="0">
                <a:effectLst/>
                <a:latin typeface="Arial" panose="020B0604020202020204" pitchFamily="34" charset="0"/>
              </a:rPr>
              <a:t> Yang. “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DadaGP</a:t>
            </a:r>
            <a:r>
              <a:rPr lang="fr-FR" b="0" i="0" dirty="0">
                <a:effectLst/>
                <a:latin typeface="Arial" panose="020B0604020202020204" pitchFamily="34" charset="0"/>
              </a:rPr>
              <a:t>: a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Dataset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Tokenized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GuitarPro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Songs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for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Sequence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Models</a:t>
            </a:r>
            <a:r>
              <a:rPr lang="fr-FR" b="0" i="0" dirty="0">
                <a:effectLst/>
                <a:latin typeface="Arial" panose="020B0604020202020204" pitchFamily="34" charset="0"/>
              </a:rPr>
              <a:t>”. In: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Proceedings</a:t>
            </a:r>
            <a:r>
              <a:rPr lang="fr-FR" b="0" i="0" dirty="0">
                <a:effectLst/>
                <a:latin typeface="Arial" panose="020B0604020202020204" pitchFamily="34" charset="0"/>
              </a:rPr>
              <a:t> of the 22nd International Society for Music Information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Retrieval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Conference</a:t>
            </a:r>
            <a:r>
              <a:rPr lang="fr-FR" b="0" i="0" dirty="0">
                <a:effectLst/>
                <a:latin typeface="Arial" panose="020B0604020202020204" pitchFamily="34" charset="0"/>
              </a:rPr>
              <a:t>. 2021.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  <a:p>
            <a:r>
              <a:rPr lang="fr-FR" baseline="30000" dirty="0">
                <a:latin typeface="Arial" panose="020B0604020202020204" pitchFamily="34" charset="0"/>
              </a:rPr>
              <a:t>2</a:t>
            </a:r>
            <a:r>
              <a:rPr lang="fr-FR" b="0" i="0" dirty="0">
                <a:effectLst/>
                <a:latin typeface="Arial" panose="020B0604020202020204" pitchFamily="34" charset="0"/>
              </a:rPr>
              <a:t>Dimos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Makris</a:t>
            </a:r>
            <a:r>
              <a:rPr lang="fr-FR" b="0" i="0" dirty="0">
                <a:effectLst/>
                <a:latin typeface="Arial" panose="020B0604020202020204" pitchFamily="34" charset="0"/>
              </a:rPr>
              <a:t>, Guo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Zixun</a:t>
            </a:r>
            <a:r>
              <a:rPr lang="fr-FR" b="0" i="0" dirty="0">
                <a:effectLst/>
                <a:latin typeface="Arial" panose="020B0604020202020204" pitchFamily="34" charset="0"/>
              </a:rPr>
              <a:t>,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Maximos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Kaliakatsos-Papakostas</a:t>
            </a:r>
            <a:r>
              <a:rPr lang="fr-FR" b="0" i="0" dirty="0">
                <a:effectLst/>
                <a:latin typeface="Arial" panose="020B0604020202020204" pitchFamily="34" charset="0"/>
              </a:rPr>
              <a:t>, and Dorien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Herremans</a:t>
            </a:r>
            <a:r>
              <a:rPr lang="fr-FR" b="0" i="0" dirty="0">
                <a:effectLst/>
                <a:latin typeface="Arial" panose="020B0604020202020204" pitchFamily="34" charset="0"/>
              </a:rPr>
              <a:t>. “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Conditional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Drums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Generation</a:t>
            </a:r>
            <a:r>
              <a:rPr lang="fr-FR" b="0" i="0" dirty="0"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fr-FR" b="0" i="0" dirty="0">
                <a:effectLst/>
                <a:latin typeface="Arial" panose="020B0604020202020204" pitchFamily="34" charset="0"/>
              </a:rPr>
              <a:t> Compound Word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Representations</a:t>
            </a:r>
            <a:r>
              <a:rPr lang="fr-FR" b="0" i="0" dirty="0">
                <a:effectLst/>
                <a:latin typeface="Arial" panose="020B0604020202020204" pitchFamily="34" charset="0"/>
              </a:rPr>
              <a:t>”. In: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Artificial</a:t>
            </a:r>
            <a:r>
              <a:rPr lang="fr-FR" b="0" i="0" dirty="0">
                <a:effectLst/>
                <a:latin typeface="Arial" panose="020B0604020202020204" pitchFamily="34" charset="0"/>
              </a:rPr>
              <a:t> Intelligence in Music, Sound, Art and Design. Cham, 2022.</a:t>
            </a:r>
            <a:endParaRPr lang="fr-FR" b="0" i="0" baseline="300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0BBCF49-24A7-1F1D-EB9C-0E127D98A9CB}"/>
              </a:ext>
            </a:extLst>
          </p:cNvPr>
          <p:cNvGrpSpPr/>
          <p:nvPr/>
        </p:nvGrpSpPr>
        <p:grpSpPr>
          <a:xfrm>
            <a:off x="242869" y="923082"/>
            <a:ext cx="3722494" cy="3560399"/>
            <a:chOff x="242869" y="923082"/>
            <a:chExt cx="3722494" cy="3560399"/>
          </a:xfrm>
        </p:grpSpPr>
        <p:pic>
          <p:nvPicPr>
            <p:cNvPr id="20" name="Image 19" descr="Une image contenant texte, diagramme, Parallèle, noir et blanc&#10;&#10;Le contenu généré par l’IA peut être incorrect.">
              <a:extLst>
                <a:ext uri="{FF2B5EF4-FFF2-40B4-BE49-F238E27FC236}">
                  <a16:creationId xmlns:a16="http://schemas.microsoft.com/office/drawing/2014/main" id="{C0BBC1C9-7DD3-9FC3-C81C-2A238E5A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296" y="923082"/>
              <a:ext cx="3399640" cy="3297335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6BB22CE-7A39-05E7-FDBF-BA32F559FF77}"/>
                </a:ext>
              </a:extLst>
            </p:cNvPr>
            <p:cNvSpPr txBox="1"/>
            <p:nvPr/>
          </p:nvSpPr>
          <p:spPr>
            <a:xfrm>
              <a:off x="242869" y="4221871"/>
              <a:ext cx="3722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/>
                <a:t>Figure 5: DadaGP event-based tokenization, taken from</a:t>
              </a:r>
              <a:r>
                <a:rPr lang="en-GB" sz="1100" baseline="30000" dirty="0"/>
                <a:t>1</a:t>
              </a:r>
              <a:endParaRPr lang="en-GB" sz="1100" dirty="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570A953-8E75-C665-F983-AB55BF80CA7D}"/>
              </a:ext>
            </a:extLst>
          </p:cNvPr>
          <p:cNvGrpSpPr/>
          <p:nvPr/>
        </p:nvGrpSpPr>
        <p:grpSpPr>
          <a:xfrm>
            <a:off x="3810786" y="923082"/>
            <a:ext cx="5085242" cy="3553059"/>
            <a:chOff x="3810786" y="923082"/>
            <a:chExt cx="5085242" cy="3553059"/>
          </a:xfrm>
        </p:grpSpPr>
        <p:pic>
          <p:nvPicPr>
            <p:cNvPr id="22" name="Image 21" descr="Une image contenant text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09FB0EA3-EBE8-EC1B-0F2F-95E70FA23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786" y="923082"/>
              <a:ext cx="5085242" cy="3297335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DE73274-2F6D-9935-E387-FF81DB8A56A5}"/>
                </a:ext>
              </a:extLst>
            </p:cNvPr>
            <p:cNvSpPr txBox="1"/>
            <p:nvPr/>
          </p:nvSpPr>
          <p:spPr>
            <a:xfrm>
              <a:off x="4558685" y="4214531"/>
              <a:ext cx="35894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/>
                <a:t>Figure 6: Compound word representation, taken from</a:t>
              </a:r>
              <a:r>
                <a:rPr lang="en-GB" sz="1100" baseline="30000" dirty="0"/>
                <a:t>1</a:t>
              </a:r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152C96-80B8-AE0B-6A4D-79DE4D0E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3;p40">
            <a:extLst>
              <a:ext uri="{FF2B5EF4-FFF2-40B4-BE49-F238E27FC236}">
                <a16:creationId xmlns:a16="http://schemas.microsoft.com/office/drawing/2014/main" id="{094084C6-04FC-265D-CEDC-B386D85699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860156"/>
            <a:ext cx="4471933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Generation of a dataset of bass guitar token text files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Extraction of the tokens of the wanted instrument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Concatenation of the wait tokens</a:t>
            </a:r>
          </a:p>
        </p:txBody>
      </p:sp>
      <p:sp>
        <p:nvSpPr>
          <p:cNvPr id="14" name="Google Shape;242;p40">
            <a:extLst>
              <a:ext uri="{FF2B5EF4-FFF2-40B4-BE49-F238E27FC236}">
                <a16:creationId xmlns:a16="http://schemas.microsoft.com/office/drawing/2014/main" id="{CA1C83FE-0EC9-F5B4-66B0-94E16C72E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5034"/>
            <a:ext cx="7145390" cy="573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Token extraction</a:t>
            </a:r>
            <a:endParaRPr sz="2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36D158-8638-FAEE-CBE4-6F3403F5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5AA58-F803-4C04-076A-A4E85DCA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02AF-654F-4443-B83C-60FA12E3103F}" type="slidenum">
              <a:rPr lang="en-GB" smtClean="0"/>
              <a:t>9</a:t>
            </a:fld>
            <a:endParaRPr lang="en-GB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0982F08-A704-6D95-C790-33E23E94B6B8}"/>
              </a:ext>
            </a:extLst>
          </p:cNvPr>
          <p:cNvGrpSpPr/>
          <p:nvPr/>
        </p:nvGrpSpPr>
        <p:grpSpPr>
          <a:xfrm>
            <a:off x="5079411" y="619932"/>
            <a:ext cx="3061118" cy="3988468"/>
            <a:chOff x="5079411" y="619932"/>
            <a:chExt cx="3061118" cy="3988468"/>
          </a:xfrm>
        </p:grpSpPr>
        <p:pic>
          <p:nvPicPr>
            <p:cNvPr id="16" name="Image 15" descr="Une image contenant texte, capture d’écran, Police, document&#10;&#10;Le contenu généré par l’IA peut être incorrect.">
              <a:extLst>
                <a:ext uri="{FF2B5EF4-FFF2-40B4-BE49-F238E27FC236}">
                  <a16:creationId xmlns:a16="http://schemas.microsoft.com/office/drawing/2014/main" id="{3AD6E9B7-8D16-2D71-68AD-CC2E9AC9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2294" y="619932"/>
              <a:ext cx="2675352" cy="3555933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C915361-9B81-E016-AFD2-877089DCD162}"/>
                </a:ext>
              </a:extLst>
            </p:cNvPr>
            <p:cNvSpPr txBox="1"/>
            <p:nvPr/>
          </p:nvSpPr>
          <p:spPr>
            <a:xfrm>
              <a:off x="5079411" y="4177513"/>
              <a:ext cx="30611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Figure 7: </a:t>
              </a:r>
              <a:r>
                <a:rPr lang="en-US" sz="1100" dirty="0"/>
                <a:t>Example of an extraction of bass guitar tokens in The Strokes - Last Nite</a:t>
              </a:r>
              <a:endParaRPr lang="en-GB" sz="1100" baseline="300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1036</Words>
  <Application>Microsoft Office PowerPoint</Application>
  <PresentationFormat>Affichage à l'écran (16:9)</PresentationFormat>
  <Paragraphs>150</Paragraphs>
  <Slides>23</Slides>
  <Notes>23</Notes>
  <HiddenSlides>0</HiddenSlides>
  <MMClips>12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Alexandria Medium</vt:lpstr>
      <vt:lpstr>Albert Sans</vt:lpstr>
      <vt:lpstr>Lead Funnel by Slidesgo</vt:lpstr>
      <vt:lpstr>Conditional Generation of Bass Guitar Tablature for Guitar Accompaniment in Western Popular Music</vt:lpstr>
      <vt:lpstr>01</vt:lpstr>
      <vt:lpstr>Introduction</vt:lpstr>
      <vt:lpstr>Bass guitar in Western popular music</vt:lpstr>
      <vt:lpstr>Our vision</vt:lpstr>
      <vt:lpstr>Data processing</vt:lpstr>
      <vt:lpstr>Dataset: DadaGP</vt:lpstr>
      <vt:lpstr>Présentation PowerPoint</vt:lpstr>
      <vt:lpstr>Token extraction</vt:lpstr>
      <vt:lpstr>Rhythm guitar identification</vt:lpstr>
      <vt:lpstr>Présentation PowerPoint</vt:lpstr>
      <vt:lpstr>Generative models</vt:lpstr>
      <vt:lpstr>Présentation PowerPoint</vt:lpstr>
      <vt:lpstr>Our model</vt:lpstr>
      <vt:lpstr>Training</vt:lpstr>
      <vt:lpstr>Results</vt:lpstr>
      <vt:lpstr>Présentation PowerPoint</vt:lpstr>
      <vt:lpstr>Présentation PowerPoint</vt:lpstr>
      <vt:lpstr>Présentation PowerPoint</vt:lpstr>
      <vt:lpstr>Conclusion and perspectives</vt:lpstr>
      <vt:lpstr>Alternative resources</vt:lpstr>
      <vt:lpstr>Bibliography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Olivier Anoufa</dc:creator>
  <cp:lastModifiedBy>Olivier Anoufa</cp:lastModifiedBy>
  <cp:revision>2</cp:revision>
  <dcterms:modified xsi:type="dcterms:W3CDTF">2025-03-16T17:48:51Z</dcterms:modified>
</cp:coreProperties>
</file>